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71" r:id="rId4"/>
    <p:sldId id="264" r:id="rId5"/>
    <p:sldId id="269" r:id="rId6"/>
    <p:sldId id="259" r:id="rId7"/>
    <p:sldId id="274" r:id="rId8"/>
    <p:sldId id="263" r:id="rId9"/>
    <p:sldId id="272" r:id="rId10"/>
    <p:sldId id="273" r:id="rId11"/>
    <p:sldId id="275" r:id="rId12"/>
    <p:sldId id="266" r:id="rId13"/>
    <p:sldId id="267" r:id="rId14"/>
    <p:sldId id="270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4660"/>
  </p:normalViewPr>
  <p:slideViewPr>
    <p:cSldViewPr snapToGrid="0">
      <p:cViewPr>
        <p:scale>
          <a:sx n="50" d="100"/>
          <a:sy n="50" d="100"/>
        </p:scale>
        <p:origin x="9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5D8EE-8AF9-42A8-9222-01064788BFA1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CAAB4-08B3-4921-B67D-724C2F959C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551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CAAB4-08B3-4921-B67D-724C2F959C0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890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CAAB4-08B3-4921-B67D-724C2F959C0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824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D81F4-8701-9B62-4A29-FC3796D77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53F4D-0876-CEEF-EED6-2F9B95C83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50F70-C27E-7186-7DE8-CB116DDA2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BB01-B58B-4AA4-AEEB-EBA981405520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FF9A-1A1E-1B6A-12B0-DB6C77B53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EE94C-C48D-03C4-C0C0-F68CBF042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843C4-85CC-47A4-869C-7E67E750BB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929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6619E-1AE3-71A2-E208-9A9116DE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0F1904-A363-CB27-39E6-FB7F0EA47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F1578-9AAE-D046-DCBF-683EFF1A6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BB01-B58B-4AA4-AEEB-EBA981405520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A7056-B10D-D64C-BFFD-28D121D59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D307-6B63-3A44-6A54-336B69061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843C4-85CC-47A4-869C-7E67E750BB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014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7A999D-B362-77ED-9EB3-A626491E6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46E9E-6633-C36A-5843-9FCAC453A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A8B5E-429E-6F90-B6D8-EC3741F86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BB01-B58B-4AA4-AEEB-EBA981405520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774B6-1A54-710B-3E33-19C1AA04E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038B1-7CEE-A3F1-0E78-A253F0BB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843C4-85CC-47A4-869C-7E67E750BB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8355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B0F30-4C06-B380-32EB-49D7E7DC0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5C60D-3E1E-BE0F-C381-2169F2038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2A8AF-0CDD-78E5-E69C-846F57CA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BB01-B58B-4AA4-AEEB-EBA981405520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432EE-EB0A-D1F4-0F6B-862EAB0D4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0AF87-1603-7F66-51DF-774A2D99D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843C4-85CC-47A4-869C-7E67E750BB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356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B0541-488F-2C1B-FDD4-95A3B0670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B5F6D-C8E8-A50A-3CFA-F1D443984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668A1-836F-3695-2E14-1572271F2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BB01-B58B-4AA4-AEEB-EBA981405520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B4994-B732-4D6A-B83D-6A8C24A1B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489F2-7B94-4DC8-F316-B4952829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843C4-85CC-47A4-869C-7E67E750BB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979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E2D2A-3DD2-BA5E-3B6B-EDA21E769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B7E33-389E-B78C-6AD1-C6DCE24C7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3E838-D53B-F8CF-C683-330189140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65746-959F-66D0-55B4-E5F48F5C3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BB01-B58B-4AA4-AEEB-EBA981405520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E2BBB-68AD-49F9-DE13-6254488F7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BE390-255A-F181-3899-1BF1B08B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843C4-85CC-47A4-869C-7E67E750BB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775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21663-CD55-8259-69F0-C91B24C0C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87574-20F0-5CF9-AC74-9B29F8B63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6F64F1-F602-10AE-9B82-0D6E95399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60CDD8-EF4D-136A-D003-51CFF1AE32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148A5-3A56-9078-FCDE-3322053DD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02F6EB-01AD-BA64-92B0-FD4335612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BB01-B58B-4AA4-AEEB-EBA981405520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9C4C0D-673A-5107-526F-792CE096B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992449-2FB9-C217-FC03-C700CD4E2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843C4-85CC-47A4-869C-7E67E750BB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92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6A5C6-7B35-53D1-8ADD-CC363ADE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0DED7D-0F40-0432-B480-AB40565AE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BB01-B58B-4AA4-AEEB-EBA981405520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2E9DD-6AE7-58B4-88AF-7C0E09B20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F0DE5-D4E8-1BEB-7B1E-90B05E77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843C4-85CC-47A4-869C-7E67E750BB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552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288F92-EF0F-1552-FD61-8F9DCC422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BB01-B58B-4AA4-AEEB-EBA981405520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30697A-9C79-6DCD-D288-FA5B893EC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2CDDE-FDD2-4ED3-DAC9-4F438CC1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843C4-85CC-47A4-869C-7E67E750BB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528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278EE-A1C6-0911-77C2-254165D5A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B34B0-EEA5-940A-FA78-3028E8FE3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E2498-E811-BB6A-A2F5-E2603EE3A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E8D88A-6696-477B-367F-043D336D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BB01-B58B-4AA4-AEEB-EBA981405520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3E76A-1709-0627-2119-19D86FCF0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52975-A9B1-96A2-C160-97474430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843C4-85CC-47A4-869C-7E67E750BB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165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54B9-584D-0643-0424-F67F7735F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DE47AF-D273-A5A4-19C7-D2A1A28A53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73D9CA-C08F-CE44-9558-2305E1792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32DD0-F2BC-CF1D-5932-4C5D297D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BB01-B58B-4AA4-AEEB-EBA981405520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C501E-EFA0-15F4-D86F-AF2F992B6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481C6-CE1F-1E3B-AABD-23DC6CCF5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843C4-85CC-47A4-869C-7E67E750BB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67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7E8D36-03A1-F390-004B-47426FD7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79B21-715F-82FD-F348-CF724FB2F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B513-D567-DEB7-BAB3-5882FB298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DBB01-B58B-4AA4-AEEB-EBA981405520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AD438-2E00-71E3-4AE0-B037DB781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58156-C5B4-8593-E69A-205F718BA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843C4-85CC-47A4-869C-7E67E750BB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909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grey room full of question marks with an opening going out">
            <a:extLst>
              <a:ext uri="{FF2B5EF4-FFF2-40B4-BE49-F238E27FC236}">
                <a16:creationId xmlns:a16="http://schemas.microsoft.com/office/drawing/2014/main" id="{C55C8BD9-DEFF-A5AC-7D62-44BEFD702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8" b="909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B75FD-7710-F963-C168-485D014ED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IN" sz="4800" b="1" dirty="0"/>
              <a:t>Learn to prompt for continual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202029-00BC-8E7F-C0FB-54C605EAF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IN" sz="2000" dirty="0"/>
              <a:t>Submitted by:</a:t>
            </a:r>
          </a:p>
          <a:p>
            <a:pPr algn="l"/>
            <a:r>
              <a:rPr lang="en-IN" sz="2000" dirty="0"/>
              <a:t>Rohit Kumar 20963</a:t>
            </a:r>
          </a:p>
          <a:p>
            <a:pPr algn="l"/>
            <a:r>
              <a:rPr lang="en-IN" sz="2000" dirty="0"/>
              <a:t>Avnish Kumar 20964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655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F7111-67C1-9E2B-87FC-0D6D96AAA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2094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b="1" dirty="0"/>
              <a:t>Limitations: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A47C2-EB91-B05E-0550-F9E2E3F58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4688"/>
            <a:ext cx="10515600" cy="2911475"/>
          </a:xfrm>
        </p:spPr>
        <p:txBody>
          <a:bodyPr>
            <a:noAutofit/>
          </a:bodyPr>
          <a:lstStyle/>
          <a:p>
            <a:r>
              <a:rPr lang="en-IN" sz="2300" dirty="0"/>
              <a:t>Single prompt pool</a:t>
            </a:r>
          </a:p>
          <a:p>
            <a:pPr marL="0" indent="0">
              <a:buNone/>
            </a:pPr>
            <a:r>
              <a:rPr lang="en-IN" sz="2300" dirty="0"/>
              <a:t>	&gt; Doesn’t replicate human brain functioning.</a:t>
            </a:r>
          </a:p>
          <a:p>
            <a:pPr marL="0" indent="0">
              <a:buNone/>
            </a:pPr>
            <a:r>
              <a:rPr lang="en-IN" sz="2300" dirty="0"/>
              <a:t>	&gt; Inevitable interference between task-specific and task-invariant 		knowledge.</a:t>
            </a:r>
          </a:p>
          <a:p>
            <a:r>
              <a:rPr lang="en-IN" sz="2300" dirty="0"/>
              <a:t>Still needs rehearsal data to outperform rehearsal-based methods.</a:t>
            </a:r>
          </a:p>
          <a:p>
            <a:r>
              <a:rPr lang="en-IN" sz="2300" dirty="0"/>
              <a:t>Attach prompt only at the input.</a:t>
            </a:r>
          </a:p>
          <a:p>
            <a:r>
              <a:rPr lang="en-IN" sz="2300" dirty="0"/>
              <a:t>It does not acknowledge which specific task it is prone to forgetting.</a:t>
            </a:r>
          </a:p>
          <a:p>
            <a:endParaRPr lang="en-IN" sz="2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BB2C3F-BC4A-27CA-23FE-BDEA2B4AF0AD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720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/>
              <a:t>Our Contribution: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66A843-BC44-A00E-5DF6-16CB8B3ED008}"/>
              </a:ext>
            </a:extLst>
          </p:cNvPr>
          <p:cNvSpPr txBox="1">
            <a:spLocks/>
          </p:cNvSpPr>
          <p:nvPr/>
        </p:nvSpPr>
        <p:spPr>
          <a:xfrm>
            <a:off x="838200" y="3992562"/>
            <a:ext cx="10515600" cy="2911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300" dirty="0"/>
              <a:t>L2p was not evaluated in </a:t>
            </a:r>
            <a:r>
              <a:rPr lang="en-IN" sz="2300" dirty="0" err="1"/>
              <a:t>Imagenet</a:t>
            </a:r>
            <a:r>
              <a:rPr lang="en-IN" sz="2300" dirty="0"/>
              <a:t> – R dataset, So, we evaluated and the performance was not satisfactory.</a:t>
            </a:r>
          </a:p>
          <a:p>
            <a:r>
              <a:rPr lang="en-IN" sz="2300" dirty="0"/>
              <a:t>We tried individual prompt but the performance still lagging.</a:t>
            </a:r>
          </a:p>
          <a:p>
            <a:r>
              <a:rPr lang="en-IN" sz="2300" dirty="0"/>
              <a:t>We further implemented Dual prompt technique which is further extension of L2p and compare the results on </a:t>
            </a:r>
            <a:r>
              <a:rPr lang="en-IN" sz="2300" dirty="0" err="1"/>
              <a:t>Imagenet</a:t>
            </a:r>
            <a:r>
              <a:rPr lang="en-IN" sz="2300" dirty="0"/>
              <a:t>-R and cifar100.</a:t>
            </a:r>
          </a:p>
          <a:p>
            <a:r>
              <a:rPr lang="en-IN" sz="2300" dirty="0"/>
              <a:t>We also tried L2p on </a:t>
            </a:r>
            <a:r>
              <a:rPr lang="en-IN" sz="2300" dirty="0" err="1"/>
              <a:t>TinyImagenet</a:t>
            </a:r>
            <a:r>
              <a:rPr lang="en-IN" sz="2300" dirty="0"/>
              <a:t> but due to server issue training could not complete</a:t>
            </a:r>
          </a:p>
        </p:txBody>
      </p:sp>
    </p:spTree>
    <p:extLst>
      <p:ext uri="{BB962C8B-B14F-4D97-AF65-F5344CB8AC3E}">
        <p14:creationId xmlns:p14="http://schemas.microsoft.com/office/powerpoint/2010/main" val="370929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C7929A-4F97-E02A-7596-DECAABD67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76" r="2561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2B0C6B-CD8D-3F9C-5E53-551041768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84"/>
          <a:stretch/>
        </p:blipFill>
        <p:spPr>
          <a:xfrm>
            <a:off x="399757" y="1911602"/>
            <a:ext cx="5696243" cy="31253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66A25B-F357-63ED-6710-F5E8DF6BECD1}"/>
              </a:ext>
            </a:extLst>
          </p:cNvPr>
          <p:cNvSpPr txBox="1"/>
          <p:nvPr/>
        </p:nvSpPr>
        <p:spPr>
          <a:xfrm>
            <a:off x="965200" y="622300"/>
            <a:ext cx="323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Baguet Script" panose="020B0604020202020204" pitchFamily="2" charset="0"/>
                <a:cs typeface="Times New Roman" panose="02020603050405020304" pitchFamily="18" charset="0"/>
              </a:rPr>
              <a:t>Human Brain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BA828E7-C5DC-AEF3-7708-B7FC8E529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342" y="5951527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/>
              <a:t>Credit: Continual Lifelong Learning with Neural Networks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05755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1419-6D37-2615-F082-CAF745DAC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3875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Dual 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F4E56-FCEE-4C53-9AB5-CEC597ECF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9D4EC-5AD4-B8C2-0E7D-2B8FA7BEE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6" r="1496"/>
          <a:stretch/>
        </p:blipFill>
        <p:spPr>
          <a:xfrm>
            <a:off x="2413000" y="1421487"/>
            <a:ext cx="8509000" cy="4103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97F129-F297-5677-5EA6-0D58BE5722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2" t="6861" r="6980" b="8174"/>
          <a:stretch/>
        </p:blipFill>
        <p:spPr>
          <a:xfrm>
            <a:off x="8509000" y="2451100"/>
            <a:ext cx="3568700" cy="204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97ECCD-94F0-B071-FC26-6FAF2E46753E}"/>
              </a:ext>
            </a:extLst>
          </p:cNvPr>
          <p:cNvSpPr txBox="1"/>
          <p:nvPr/>
        </p:nvSpPr>
        <p:spPr>
          <a:xfrm>
            <a:off x="0" y="6488668"/>
            <a:ext cx="890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Credit: Dual Prompting: </a:t>
            </a:r>
            <a:r>
              <a:rPr lang="en-IN" dirty="0" err="1"/>
              <a:t>Complementry</a:t>
            </a:r>
            <a:r>
              <a:rPr lang="en-IN" dirty="0"/>
              <a:t> Prompting for rehearsal free continual learning.</a:t>
            </a:r>
          </a:p>
        </p:txBody>
      </p:sp>
    </p:spTree>
    <p:extLst>
      <p:ext uri="{BB962C8B-B14F-4D97-AF65-F5344CB8AC3E}">
        <p14:creationId xmlns:p14="http://schemas.microsoft.com/office/powerpoint/2010/main" val="403326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-0.19584 -0.006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2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F13D-9E47-2257-813D-0A9513635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Output &amp; </a:t>
            </a:r>
            <a:r>
              <a:rPr lang="en-IN" dirty="0" err="1"/>
              <a:t>Comparision</a:t>
            </a:r>
            <a:endParaRPr lang="en-IN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B6A6C33C-661E-8C59-6016-E7832EC6E5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317151"/>
              </p:ext>
            </p:extLst>
          </p:nvPr>
        </p:nvGraphicFramePr>
        <p:xfrm>
          <a:off x="939800" y="1946275"/>
          <a:ext cx="10152698" cy="1737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235181151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14503012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81922729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1213622137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89179499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281820979"/>
                    </a:ext>
                  </a:extLst>
                </a:gridCol>
                <a:gridCol w="1605598">
                  <a:extLst>
                    <a:ext uri="{9D8B030D-6E8A-4147-A177-3AD203B41FA5}">
                      <a16:colId xmlns:a16="http://schemas.microsoft.com/office/drawing/2014/main" val="3725350136"/>
                    </a:ext>
                  </a:extLst>
                </a:gridCol>
              </a:tblGrid>
              <a:tr h="333675">
                <a:tc>
                  <a:txBody>
                    <a:bodyPr/>
                    <a:lstStyle/>
                    <a:p>
                      <a:r>
                        <a:rPr lang="en-IN" dirty="0"/>
                        <a:t>Dataset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N" dirty="0"/>
                        <a:t>Acc@1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Acc@5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Forgetting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Backward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659889"/>
                  </a:ext>
                </a:extLst>
              </a:tr>
              <a:tr h="515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Cifar100_l2p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83.5200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97.3500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0.6504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6.7333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-6.6000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946488"/>
                  </a:ext>
                </a:extLst>
              </a:tr>
              <a:tr h="294560">
                <a:tc>
                  <a:txBody>
                    <a:bodyPr/>
                    <a:lstStyle/>
                    <a:p>
                      <a:r>
                        <a:rPr lang="en-IN" dirty="0" err="1"/>
                        <a:t>Imagenet</a:t>
                      </a:r>
                      <a:r>
                        <a:rPr lang="en-IN" dirty="0"/>
                        <a:t>-R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N" dirty="0"/>
                        <a:t>58.8765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77.9441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2.0681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8.2327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-8.2327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805370"/>
                  </a:ext>
                </a:extLst>
              </a:tr>
              <a:tr h="29456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159942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E1CBECC-A8CF-D4F4-4971-55DDE5897B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0691297"/>
              </p:ext>
            </p:extLst>
          </p:nvPr>
        </p:nvGraphicFramePr>
        <p:xfrm>
          <a:off x="939800" y="4518025"/>
          <a:ext cx="10152698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2351811514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4145030124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1213622137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89179499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281820979"/>
                    </a:ext>
                  </a:extLst>
                </a:gridCol>
                <a:gridCol w="1605598">
                  <a:extLst>
                    <a:ext uri="{9D8B030D-6E8A-4147-A177-3AD203B41FA5}">
                      <a16:colId xmlns:a16="http://schemas.microsoft.com/office/drawing/2014/main" val="3725350136"/>
                    </a:ext>
                  </a:extLst>
                </a:gridCol>
              </a:tblGrid>
              <a:tr h="333675">
                <a:tc>
                  <a:txBody>
                    <a:bodyPr/>
                    <a:lstStyle/>
                    <a:p>
                      <a:r>
                        <a:rPr lang="en-IN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Acc@1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Acc@5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Forgetting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Backward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659889"/>
                  </a:ext>
                </a:extLst>
              </a:tr>
              <a:tr h="515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Cifar100_l2p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85.4700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97.8200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0.5615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5.3889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-5.3997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946488"/>
                  </a:ext>
                </a:extLst>
              </a:tr>
              <a:tr h="294560">
                <a:tc>
                  <a:txBody>
                    <a:bodyPr/>
                    <a:lstStyle/>
                    <a:p>
                      <a:r>
                        <a:rPr lang="en-IN" dirty="0" err="1"/>
                        <a:t>Imagenet</a:t>
                      </a:r>
                      <a:r>
                        <a:rPr lang="en-IN" dirty="0"/>
                        <a:t>-R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60.2027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77.9334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2.4525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2.5463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-1.6067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805370"/>
                  </a:ext>
                </a:extLst>
              </a:tr>
              <a:tr h="29456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15994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47BB3FE-1B1D-1368-AC9A-474CE71411A7}"/>
              </a:ext>
            </a:extLst>
          </p:cNvPr>
          <p:cNvSpPr txBox="1"/>
          <p:nvPr/>
        </p:nvSpPr>
        <p:spPr>
          <a:xfrm>
            <a:off x="939800" y="3851909"/>
            <a:ext cx="153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Dual Prompt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B5593-6349-E393-E20D-A758AB3FF5DA}"/>
              </a:ext>
            </a:extLst>
          </p:cNvPr>
          <p:cNvSpPr txBox="1"/>
          <p:nvPr/>
        </p:nvSpPr>
        <p:spPr>
          <a:xfrm>
            <a:off x="965200" y="1527809"/>
            <a:ext cx="102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L2p</a:t>
            </a:r>
          </a:p>
        </p:txBody>
      </p:sp>
    </p:spTree>
    <p:extLst>
      <p:ext uri="{BB962C8B-B14F-4D97-AF65-F5344CB8AC3E}">
        <p14:creationId xmlns:p14="http://schemas.microsoft.com/office/powerpoint/2010/main" val="124224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D6115-7F5E-9399-447F-D5950FA6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Novel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A2228-150D-C0B6-D93A-F03709E4D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779588"/>
            <a:ext cx="5950256" cy="4351338"/>
          </a:xfrm>
        </p:spPr>
        <p:txBody>
          <a:bodyPr/>
          <a:lstStyle/>
          <a:p>
            <a:r>
              <a:rPr lang="en-IN" dirty="0"/>
              <a:t>Instead of adding only two prompt pool adding three can be beneficial imitating  brain functioning suggested by triple memory network.</a:t>
            </a:r>
          </a:p>
          <a:p>
            <a:r>
              <a:rPr lang="en-IN" dirty="0"/>
              <a:t>We can use Active Learning in which model itself chooses to train on the tasks it is forgetting.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1EAA6-102F-E242-3A2A-B657BE5B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215773"/>
            <a:ext cx="5950256" cy="491515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F62B578-A531-8F7B-F15D-90C72463500A}"/>
              </a:ext>
            </a:extLst>
          </p:cNvPr>
          <p:cNvSpPr txBox="1">
            <a:spLocks/>
          </p:cNvSpPr>
          <p:nvPr/>
        </p:nvSpPr>
        <p:spPr>
          <a:xfrm>
            <a:off x="0" y="60412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Credit: Triple-Memory Networks: A Brain-Inspired Method for Continual Learning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715261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783AAD-B7E3-68D6-7034-494868375D40}"/>
              </a:ext>
            </a:extLst>
          </p:cNvPr>
          <p:cNvSpPr/>
          <p:nvPr/>
        </p:nvSpPr>
        <p:spPr>
          <a:xfrm>
            <a:off x="4521531" y="2967335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248AC7A-0C21-3163-2F29-B42DBB48D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27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24FC-3E29-8361-C324-82B26C1E6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45808-ABC9-E236-E29E-4F8C855A77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32725"/>
          <a:stretch/>
        </p:blipFill>
        <p:spPr>
          <a:xfrm>
            <a:off x="1578429" y="1447745"/>
            <a:ext cx="2755551" cy="2133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F439B8-5963-174A-843B-E08ADCC22A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8338"/>
          <a:stretch/>
        </p:blipFill>
        <p:spPr>
          <a:xfrm>
            <a:off x="102681" y="1425974"/>
            <a:ext cx="1296867" cy="21337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5241AD-7BE0-1DB6-6495-3A3CF38344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22" b="97479" l="17633" r="99877">
                        <a14:foregroundMark x1="36498" y1="42297" x2="59803" y2="25770"/>
                        <a14:foregroundMark x1="59803" y1="25770" x2="75339" y2="27451"/>
                        <a14:foregroundMark x1="75339" y1="27451" x2="46856" y2="49020"/>
                        <a14:foregroundMark x1="90752" y1="47619" x2="81751" y2="21849"/>
                        <a14:foregroundMark x1="81751" y1="21849" x2="60543" y2="1120"/>
                        <a14:foregroundMark x1="60543" y1="1120" x2="38101" y2="5602"/>
                        <a14:foregroundMark x1="38101" y1="5602" x2="29963" y2="24930"/>
                        <a14:foregroundMark x1="29963" y1="24930" x2="29963" y2="24930"/>
                        <a14:foregroundMark x1="29963" y1="24930" x2="30580" y2="25490"/>
                        <a14:foregroundMark x1="40937" y1="14006" x2="27867" y2="7843"/>
                        <a14:foregroundMark x1="27867" y1="7843" x2="32429" y2="29412"/>
                        <a14:foregroundMark x1="32429" y1="29412" x2="41800" y2="12605"/>
                        <a14:foregroundMark x1="22688" y1="47619" x2="31443" y2="66667"/>
                        <a14:foregroundMark x1="31443" y1="66667" x2="33416" y2="97199"/>
                        <a14:foregroundMark x1="28121" y1="63166" x2="27620" y2="59944"/>
                        <a14:foregroundMark x1="33416" y1="97199" x2="29403" y2="71406"/>
                        <a14:foregroundMark x1="27620" y1="59944" x2="19236" y2="34454"/>
                        <a14:foregroundMark x1="19236" y1="34454" x2="21825" y2="56583"/>
                        <a14:foregroundMark x1="21825" y1="56583" x2="25031" y2="51261"/>
                        <a14:foregroundMark x1="31443" y1="59664" x2="34525" y2="94958"/>
                        <a14:foregroundMark x1="34525" y1="94958" x2="99877" y2="97479"/>
                        <a14:foregroundMark x1="32676" y1="36134" x2="17633" y2="3922"/>
                        <a14:foregroundMark x1="17633" y1="3922" x2="17633" y2="3922"/>
                        <a14:foregroundMark x1="63132" y1="11485" x2="76449" y2="11485"/>
                        <a14:foregroundMark x1="76449" y1="11485" x2="76202" y2="15966"/>
                        <a14:foregroundMark x1="34402" y1="17367" x2="24168" y2="9524"/>
                        <a14:foregroundMark x1="24168" y1="9524" x2="24168" y2="9524"/>
                        <a14:backgroundMark x1="27682" y1="68297" x2="27990" y2="83473"/>
                        <a14:backgroundMark x1="26387" y1="63025" x2="26017" y2="86555"/>
                        <a14:backgroundMark x1="26017" y1="86555" x2="25031" y2="70028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6115"/>
          <a:stretch/>
        </p:blipFill>
        <p:spPr>
          <a:xfrm>
            <a:off x="3918857" y="3929798"/>
            <a:ext cx="3805143" cy="2267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CE400B-7240-7A5B-9E58-3F40E07477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8338"/>
          <a:stretch/>
        </p:blipFill>
        <p:spPr>
          <a:xfrm>
            <a:off x="2532549" y="3559684"/>
            <a:ext cx="1296867" cy="2133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E10BAD-9875-CA94-8DA5-7673E5FDBF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8554" y="1556590"/>
            <a:ext cx="3333921" cy="25909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6F3FB6-00BB-6A58-FCD5-54BADBAF2D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8338"/>
          <a:stretch/>
        </p:blipFill>
        <p:spPr>
          <a:xfrm>
            <a:off x="6232246" y="1295290"/>
            <a:ext cx="1296867" cy="21337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84D848-7A3A-881E-D1A2-88DDADE450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6813" y="4147523"/>
            <a:ext cx="1035103" cy="4191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5C692E8-518C-9EFC-05BD-CC5A95B8B97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939" b="95531" l="5556" r="94004">
                        <a14:foregroundMark x1="5296" y1="24716" x2="4388" y2="27044"/>
                        <a14:foregroundMark x1="12610" y1="5959" x2="10711" y2="10828"/>
                        <a14:foregroundMark x1="2737" y1="31410" x2="3439" y2="63128"/>
                        <a14:foregroundMark x1="3439" y1="63128" x2="10141" y2="84730"/>
                        <a14:foregroundMark x1="10141" y1="84730" x2="20899" y2="88082"/>
                        <a14:foregroundMark x1="20899" y1="88082" x2="85009" y2="71136"/>
                        <a14:foregroundMark x1="85009" y1="71136" x2="98854" y2="45251"/>
                        <a14:foregroundMark x1="98854" y1="45251" x2="96384" y2="32402"/>
                        <a14:foregroundMark x1="96384" y1="32402" x2="79982" y2="11546"/>
                        <a14:foregroundMark x1="79982" y1="11546" x2="16314" y2="1862"/>
                        <a14:foregroundMark x1="16314" y1="1862" x2="10141" y2="8939"/>
                        <a14:foregroundMark x1="10141" y1="8939" x2="9700" y2="10056"/>
                        <a14:foregroundMark x1="82804" y1="18808" x2="94180" y2="16201"/>
                        <a14:foregroundMark x1="94180" y1="16201" x2="98942" y2="52514"/>
                        <a14:foregroundMark x1="98942" y1="52514" x2="96473" y2="90875"/>
                        <a14:foregroundMark x1="96473" y1="90875" x2="92958" y2="93009"/>
                        <a14:foregroundMark x1="14619" y1="93011" x2="6349" y2="80819"/>
                        <a14:foregroundMark x1="6349" y1="80819" x2="5026" y2="64060"/>
                        <a14:foregroundMark x1="5026" y1="64060" x2="7584" y2="50652"/>
                        <a14:foregroundMark x1="11639" y1="40888" x2="11871" y2="40330"/>
                        <a14:foregroundMark x1="7584" y1="50652" x2="11394" y2="41479"/>
                        <a14:foregroundMark x1="22541" y1="30358" x2="24250" y2="26816"/>
                        <a14:foregroundMark x1="20952" y1="33650" x2="21806" y2="31881"/>
                        <a14:foregroundMark x1="9347" y1="82309" x2="11154" y2="92727"/>
                        <a14:foregroundMark x1="13509" y1="92920" x2="17372" y2="87523"/>
                        <a14:foregroundMark x1="17372" y1="87523" x2="17372" y2="86034"/>
                        <a14:foregroundMark x1="39947" y1="24209" x2="33245" y2="52328"/>
                        <a14:foregroundMark x1="33245" y1="52328" x2="43915" y2="80074"/>
                        <a14:foregroundMark x1="43915" y1="80074" x2="68871" y2="50652"/>
                        <a14:foregroundMark x1="68871" y1="50652" x2="49647" y2="24022"/>
                        <a14:foregroundMark x1="49647" y1="24022" x2="39594" y2="21974"/>
                        <a14:foregroundMark x1="39594" y1="21974" x2="38536" y2="23091"/>
                        <a14:foregroundMark x1="91182" y1="27747" x2="94004" y2="45065"/>
                        <a14:foregroundMark x1="94004" y1="45065" x2="90123" y2="66294"/>
                        <a14:foregroundMark x1="49559" y1="35940" x2="53351" y2="68529"/>
                        <a14:foregroundMark x1="7672" y1="83613" x2="14638" y2="92365"/>
                        <a14:foregroundMark x1="14638" y1="92365" x2="7407" y2="84358"/>
                        <a14:foregroundMark x1="7407" y1="84358" x2="5556" y2="84358"/>
                        <a14:foregroundMark x1="10758" y1="49534" x2="9700" y2="67225"/>
                        <a14:foregroundMark x1="9700" y1="67225" x2="10494" y2="69646"/>
                        <a14:backgroundMark x1="6966" y1="96462" x2="31922" y2="98510"/>
                        <a14:backgroundMark x1="31481" y1="97207" x2="57584" y2="98324"/>
                        <a14:backgroundMark x1="57584" y1="98324" x2="71781" y2="96089"/>
                        <a14:backgroundMark x1="71781" y1="96089" x2="88624" y2="97579"/>
                        <a14:backgroundMark x1="88624" y1="97579" x2="97884" y2="96089"/>
                        <a14:backgroundMark x1="16049" y1="24395" x2="16049" y2="24395"/>
                        <a14:backgroundMark x1="20370" y1="16015" x2="20282" y2="31844"/>
                        <a14:backgroundMark x1="20282" y1="31844" x2="10935" y2="37803"/>
                        <a14:backgroundMark x1="10935" y1="37803" x2="529" y2="25698"/>
                        <a14:backgroundMark x1="529" y1="25698" x2="4056" y2="13035"/>
                        <a14:backgroundMark x1="4056" y1="13035" x2="20106" y2="18063"/>
                        <a14:backgroundMark x1="20106" y1="18063" x2="21076" y2="18994"/>
                        <a14:backgroundMark x1="5467" y1="15456" x2="2381" y2="15084"/>
                        <a14:backgroundMark x1="5467" y1="19739" x2="8025" y2="22533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7086" t="19990" r="6263"/>
          <a:stretch/>
        </p:blipFill>
        <p:spPr>
          <a:xfrm>
            <a:off x="2701461" y="4147523"/>
            <a:ext cx="6239933" cy="27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4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5DAA3-E8B4-D5A0-FA34-44996FDD2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808"/>
            <a:ext cx="10515600" cy="600075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Catastrophic forgetting</a:t>
            </a:r>
          </a:p>
        </p:txBody>
      </p:sp>
      <p:pic>
        <p:nvPicPr>
          <p:cNvPr id="13" name="Neuronal Synapse Activity Animation Neurons Head Neuroactivity Synapses Neurotransmitters Brain — Stock Video © scienceanm #455546932_1682619053211">
            <a:hlinkClick r:id="" action="ppaction://media"/>
            <a:extLst>
              <a:ext uri="{FF2B5EF4-FFF2-40B4-BE49-F238E27FC236}">
                <a16:creationId xmlns:a16="http://schemas.microsoft.com/office/drawing/2014/main" id="{C8CE120F-0E31-F247-3AF5-AE2D245D68E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70215" y="1761525"/>
            <a:ext cx="4521785" cy="254344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525A81-D69C-0EB5-3C70-C1CD9C5DA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9506" y="734883"/>
            <a:ext cx="7996775" cy="3570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FACB3F-7E96-2BFA-80E5-931802F994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5735" y="4304971"/>
            <a:ext cx="4142941" cy="20535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38B91-844E-1E33-5055-CA086D6C1F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516" y="1027906"/>
            <a:ext cx="6901679" cy="38161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D6CE59-A190-DD77-5162-2D8B26486C17}"/>
              </a:ext>
            </a:extLst>
          </p:cNvPr>
          <p:cNvSpPr txBox="1"/>
          <p:nvPr/>
        </p:nvSpPr>
        <p:spPr>
          <a:xfrm>
            <a:off x="0" y="6488668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Credit: Going beyond the point neuron</a:t>
            </a:r>
          </a:p>
        </p:txBody>
      </p:sp>
    </p:spTree>
    <p:extLst>
      <p:ext uri="{BB962C8B-B14F-4D97-AF65-F5344CB8AC3E}">
        <p14:creationId xmlns:p14="http://schemas.microsoft.com/office/powerpoint/2010/main" val="203153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18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1B02-BC81-E00B-1064-CA6F5C77F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65200" y="60188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Credit: From Visual Prompt Learning to Zero-Shot Transfer: Mapping Is All You Need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3455C0-0499-35C6-F0E6-1FC041C86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035" y="774290"/>
            <a:ext cx="5169930" cy="55607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4DA82B1-035D-E1F7-0A57-B7C45ACC497C}"/>
              </a:ext>
            </a:extLst>
          </p:cNvPr>
          <p:cNvSpPr txBox="1">
            <a:spLocks/>
          </p:cNvSpPr>
          <p:nvPr/>
        </p:nvSpPr>
        <p:spPr>
          <a:xfrm>
            <a:off x="2891366" y="364993"/>
            <a:ext cx="6409267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 b="1" dirty="0"/>
              <a:t>Learning technique</a:t>
            </a:r>
          </a:p>
        </p:txBody>
      </p:sp>
    </p:spTree>
    <p:extLst>
      <p:ext uri="{BB962C8B-B14F-4D97-AF65-F5344CB8AC3E}">
        <p14:creationId xmlns:p14="http://schemas.microsoft.com/office/powerpoint/2010/main" val="629198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D901-3CA3-D1CC-EFF1-47185141C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267" y="588285"/>
            <a:ext cx="6409267" cy="315912"/>
          </a:xfrm>
        </p:spPr>
        <p:txBody>
          <a:bodyPr>
            <a:noAutofit/>
          </a:bodyPr>
          <a:lstStyle/>
          <a:p>
            <a:pPr algn="ctr"/>
            <a:r>
              <a:rPr lang="en-IN" sz="2000" b="1" dirty="0"/>
              <a:t>Prompt in </a:t>
            </a:r>
            <a:r>
              <a:rPr lang="en-IN" sz="2000" b="1" dirty="0" err="1"/>
              <a:t>ViT</a:t>
            </a:r>
            <a:endParaRPr lang="en-IN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67C23-B235-96DB-5EA7-4B0D383C6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919" y="1714753"/>
            <a:ext cx="4994615" cy="2729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7B6734-C747-BB28-C590-A12F2C3E24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73"/>
          <a:stretch/>
        </p:blipFill>
        <p:spPr>
          <a:xfrm>
            <a:off x="0" y="3335865"/>
            <a:ext cx="12192000" cy="3147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4CD532-1973-FCC2-7F7C-B3E58F0923AF}"/>
              </a:ext>
            </a:extLst>
          </p:cNvPr>
          <p:cNvSpPr txBox="1"/>
          <p:nvPr/>
        </p:nvSpPr>
        <p:spPr>
          <a:xfrm>
            <a:off x="0" y="6488668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Credit: Visual Prompt Tuning</a:t>
            </a:r>
          </a:p>
        </p:txBody>
      </p:sp>
    </p:spTree>
    <p:extLst>
      <p:ext uri="{BB962C8B-B14F-4D97-AF65-F5344CB8AC3E}">
        <p14:creationId xmlns:p14="http://schemas.microsoft.com/office/powerpoint/2010/main" val="390320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0.25 -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19583-A01E-9C9D-4DD9-D6A5EA630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700" y="174807"/>
            <a:ext cx="5257800" cy="283192"/>
          </a:xfrm>
        </p:spPr>
        <p:txBody>
          <a:bodyPr>
            <a:normAutofit fontScale="90000"/>
          </a:bodyPr>
          <a:lstStyle/>
          <a:p>
            <a:pPr algn="ctr"/>
            <a:r>
              <a:rPr lang="en-IN" sz="2000" b="1" dirty="0"/>
              <a:t>Learn to prompt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76152-E87E-5365-52C9-7CF7602C2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859" y="457999"/>
            <a:ext cx="8560941" cy="25602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42FF2A8-B0DD-7CDA-BB2B-AFCBD268E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074" y="3018237"/>
            <a:ext cx="7524925" cy="256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D6A4DB-7F73-F74B-E5FC-F245D98FE7DB}"/>
              </a:ext>
            </a:extLst>
          </p:cNvPr>
          <p:cNvSpPr txBox="1"/>
          <p:nvPr/>
        </p:nvSpPr>
        <p:spPr>
          <a:xfrm>
            <a:off x="0" y="6488668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Credit: L2p for Continual Learning</a:t>
            </a:r>
          </a:p>
        </p:txBody>
      </p:sp>
    </p:spTree>
    <p:extLst>
      <p:ext uri="{BB962C8B-B14F-4D97-AF65-F5344CB8AC3E}">
        <p14:creationId xmlns:p14="http://schemas.microsoft.com/office/powerpoint/2010/main" val="77649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D546D-E6BF-709B-CD78-6E83A30D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419"/>
            <a:ext cx="10515600" cy="447675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Prompt tuning and loss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F323FC-CACD-151E-3181-B56F3BC5AD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8507"/>
          <a:stretch/>
        </p:blipFill>
        <p:spPr>
          <a:xfrm>
            <a:off x="2422256" y="1087281"/>
            <a:ext cx="7347487" cy="38940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0B89D3-3A54-E7AB-CC90-7C517A79B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38" y="1246616"/>
            <a:ext cx="4330923" cy="654084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1D3F422-73EB-E932-614A-9097F0171584}"/>
              </a:ext>
            </a:extLst>
          </p:cNvPr>
          <p:cNvSpPr txBox="1">
            <a:spLocks/>
          </p:cNvSpPr>
          <p:nvPr/>
        </p:nvSpPr>
        <p:spPr>
          <a:xfrm>
            <a:off x="-3746500" y="757452"/>
            <a:ext cx="10515600" cy="447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Loss Function: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40A61FB-216E-9A58-EAA8-19048CC77C67}"/>
              </a:ext>
            </a:extLst>
          </p:cNvPr>
          <p:cNvSpPr txBox="1">
            <a:spLocks/>
          </p:cNvSpPr>
          <p:nvPr/>
        </p:nvSpPr>
        <p:spPr>
          <a:xfrm>
            <a:off x="-4521200" y="1773700"/>
            <a:ext cx="10515600" cy="1323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200" dirty="0"/>
              <a:t>Where,</a:t>
            </a:r>
          </a:p>
          <a:p>
            <a:pPr algn="ctr"/>
            <a:endParaRPr lang="en-IN" sz="2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5398792-042F-D9AF-9BC2-7C8BD7E80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038" y="2439616"/>
            <a:ext cx="3162463" cy="3683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D3C6AF-ED1F-20E0-3E49-5A89CC4CF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038" y="3202119"/>
            <a:ext cx="3245017" cy="6858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39C4CAA-7B7B-FF14-37FB-262F3A8ABB29}"/>
              </a:ext>
            </a:extLst>
          </p:cNvPr>
          <p:cNvSpPr txBox="1"/>
          <p:nvPr/>
        </p:nvSpPr>
        <p:spPr>
          <a:xfrm>
            <a:off x="3892438" y="3321866"/>
            <a:ext cx="9277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Kx</a:t>
            </a:r>
            <a:r>
              <a:rPr lang="en-US" dirty="0"/>
              <a:t> represents the subset of top-N keys selected specifically for x from K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0DD0E7-28A2-B194-A1CC-3F354C65E72A}"/>
              </a:ext>
            </a:extLst>
          </p:cNvPr>
          <p:cNvSpPr txBox="1"/>
          <p:nvPr/>
        </p:nvSpPr>
        <p:spPr>
          <a:xfrm>
            <a:off x="3473501" y="3879930"/>
            <a:ext cx="976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γ</a:t>
            </a:r>
            <a:r>
              <a:rPr lang="en-US" dirty="0"/>
              <a:t> : </a:t>
            </a:r>
            <a:r>
              <a:rPr lang="en-US" b="1" dirty="0" err="1"/>
              <a:t>R</a:t>
            </a:r>
            <a:r>
              <a:rPr lang="en-US" b="1" baseline="30000" dirty="0" err="1"/>
              <a:t>Dk</a:t>
            </a:r>
            <a:r>
              <a:rPr lang="en-US" b="1" dirty="0"/>
              <a:t> </a:t>
            </a:r>
            <a:r>
              <a:rPr lang="en-US" dirty="0"/>
              <a:t>× </a:t>
            </a:r>
            <a:r>
              <a:rPr lang="en-US" b="1" dirty="0" err="1"/>
              <a:t>R</a:t>
            </a:r>
            <a:r>
              <a:rPr lang="en-US" b="1" baseline="30000" dirty="0" err="1"/>
              <a:t>Dk</a:t>
            </a:r>
            <a:r>
              <a:rPr lang="en-US" b="1" baseline="30000" dirty="0"/>
              <a:t> </a:t>
            </a:r>
            <a:r>
              <a:rPr lang="en-US" dirty="0"/>
              <a:t>→ </a:t>
            </a:r>
            <a:r>
              <a:rPr lang="en-US" b="1" dirty="0"/>
              <a:t>R </a:t>
            </a:r>
            <a:r>
              <a:rPr lang="en-US" dirty="0"/>
              <a:t>as a function to score the match between the query and prompt key</a:t>
            </a:r>
            <a:endParaRPr lang="en-IN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05C07B-B5AB-ECF0-4C72-EB77975E82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634" y="4257394"/>
            <a:ext cx="3662804" cy="68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6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AC534DE-95A1-36F1-18DD-81869066F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783292"/>
            <a:ext cx="8702676" cy="435133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128916-8644-DD7C-78FF-4B4D200FB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0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Illustration of L2p at test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F28A2-83A6-E3F7-D0C3-4ADCA13346AD}"/>
              </a:ext>
            </a:extLst>
          </p:cNvPr>
          <p:cNvSpPr txBox="1"/>
          <p:nvPr/>
        </p:nvSpPr>
        <p:spPr>
          <a:xfrm>
            <a:off x="0" y="6488668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Credit: Google Blog post</a:t>
            </a:r>
          </a:p>
        </p:txBody>
      </p:sp>
    </p:spTree>
    <p:extLst>
      <p:ext uri="{BB962C8B-B14F-4D97-AF65-F5344CB8AC3E}">
        <p14:creationId xmlns:p14="http://schemas.microsoft.com/office/powerpoint/2010/main" val="19119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CFA8-8BC7-E82D-3746-B34B34140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904"/>
            <a:ext cx="10515600" cy="539221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Output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9ECFE0A-B80E-ABAD-D05C-2B739CA109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0344383"/>
              </p:ext>
            </p:extLst>
          </p:nvPr>
        </p:nvGraphicFramePr>
        <p:xfrm>
          <a:off x="939800" y="4911725"/>
          <a:ext cx="10152698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2351811514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4145030124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1213622137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89179499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281820979"/>
                    </a:ext>
                  </a:extLst>
                </a:gridCol>
                <a:gridCol w="1605598">
                  <a:extLst>
                    <a:ext uri="{9D8B030D-6E8A-4147-A177-3AD203B41FA5}">
                      <a16:colId xmlns:a16="http://schemas.microsoft.com/office/drawing/2014/main" val="3725350136"/>
                    </a:ext>
                  </a:extLst>
                </a:gridCol>
              </a:tblGrid>
              <a:tr h="333675">
                <a:tc>
                  <a:txBody>
                    <a:bodyPr/>
                    <a:lstStyle/>
                    <a:p>
                      <a:r>
                        <a:rPr lang="en-IN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Acc@1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Acc@5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Forgetting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Backward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659889"/>
                  </a:ext>
                </a:extLst>
              </a:tr>
              <a:tr h="515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Cifar100_l2p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83.5200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97.3500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0.6504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6.7333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-6.6000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946488"/>
                  </a:ext>
                </a:extLst>
              </a:tr>
              <a:tr h="294560">
                <a:tc>
                  <a:txBody>
                    <a:bodyPr/>
                    <a:lstStyle/>
                    <a:p>
                      <a:r>
                        <a:rPr lang="en-IN" dirty="0" err="1"/>
                        <a:t>Imagenet</a:t>
                      </a:r>
                      <a:r>
                        <a:rPr lang="en-IN" dirty="0"/>
                        <a:t>-R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58.8765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77.9441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2.0681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8.2327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-8.2327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805370"/>
                  </a:ext>
                </a:extLst>
              </a:tr>
              <a:tr h="294560">
                <a:tc>
                  <a:txBody>
                    <a:bodyPr/>
                    <a:lstStyle/>
                    <a:p>
                      <a:r>
                        <a:rPr lang="en-IN" dirty="0"/>
                        <a:t>Cifar100 (modified)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81.2327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95.5000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7.2575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-6.9753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15994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1D57AD1-2B1C-B397-187E-3F40F3D73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408775"/>
              </p:ext>
            </p:extLst>
          </p:nvPr>
        </p:nvGraphicFramePr>
        <p:xfrm>
          <a:off x="838201" y="678708"/>
          <a:ext cx="5080000" cy="408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704354307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306038483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53151137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1784661116"/>
                    </a:ext>
                  </a:extLst>
                </a:gridCol>
              </a:tblGrid>
              <a:tr h="37161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Acc@1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Acc@5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785640"/>
                  </a:ext>
                </a:extLst>
              </a:tr>
              <a:tr h="371610">
                <a:tc>
                  <a:txBody>
                    <a:bodyPr/>
                    <a:lstStyle/>
                    <a:p>
                      <a:r>
                        <a:rPr lang="en-IN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84.600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98.000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224738"/>
                  </a:ext>
                </a:extLst>
              </a:tr>
              <a:tr h="371610">
                <a:tc>
                  <a:txBody>
                    <a:bodyPr/>
                    <a:lstStyle/>
                    <a:p>
                      <a:r>
                        <a:rPr lang="en-IN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81.500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96.700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518100"/>
                  </a:ext>
                </a:extLst>
              </a:tr>
              <a:tr h="371610">
                <a:tc>
                  <a:txBody>
                    <a:bodyPr/>
                    <a:lstStyle/>
                    <a:p>
                      <a:r>
                        <a:rPr lang="en-IN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83.000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97.200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682969"/>
                  </a:ext>
                </a:extLst>
              </a:tr>
              <a:tr h="371610">
                <a:tc>
                  <a:txBody>
                    <a:bodyPr/>
                    <a:lstStyle/>
                    <a:p>
                      <a:r>
                        <a:rPr lang="en-IN" dirty="0"/>
                        <a:t>Task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83.900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96.400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576035"/>
                  </a:ext>
                </a:extLst>
              </a:tr>
              <a:tr h="371610">
                <a:tc>
                  <a:txBody>
                    <a:bodyPr/>
                    <a:lstStyle/>
                    <a:p>
                      <a:r>
                        <a:rPr lang="en-IN" dirty="0"/>
                        <a:t>Task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88.000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97.500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955715"/>
                  </a:ext>
                </a:extLst>
              </a:tr>
              <a:tr h="371610">
                <a:tc>
                  <a:txBody>
                    <a:bodyPr/>
                    <a:lstStyle/>
                    <a:p>
                      <a:r>
                        <a:rPr lang="en-IN" dirty="0"/>
                        <a:t>Task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77.200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97.600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67924"/>
                  </a:ext>
                </a:extLst>
              </a:tr>
              <a:tr h="371610">
                <a:tc>
                  <a:txBody>
                    <a:bodyPr/>
                    <a:lstStyle/>
                    <a:p>
                      <a:r>
                        <a:rPr lang="en-IN" dirty="0"/>
                        <a:t>Task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81.400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96.100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849018"/>
                  </a:ext>
                </a:extLst>
              </a:tr>
              <a:tr h="371610">
                <a:tc>
                  <a:txBody>
                    <a:bodyPr/>
                    <a:lstStyle/>
                    <a:p>
                      <a:r>
                        <a:rPr lang="en-IN" dirty="0"/>
                        <a:t>Task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81.200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96.700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040043"/>
                  </a:ext>
                </a:extLst>
              </a:tr>
              <a:tr h="371610">
                <a:tc>
                  <a:txBody>
                    <a:bodyPr/>
                    <a:lstStyle/>
                    <a:p>
                      <a:r>
                        <a:rPr lang="en-IN" dirty="0"/>
                        <a:t>Task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87.800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98.500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81864"/>
                  </a:ext>
                </a:extLst>
              </a:tr>
              <a:tr h="371610">
                <a:tc>
                  <a:txBody>
                    <a:bodyPr/>
                    <a:lstStyle/>
                    <a:p>
                      <a:r>
                        <a:rPr lang="en-IN" dirty="0"/>
                        <a:t>Task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86.600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98.800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222992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08C10912-D72D-5A0F-F09C-6143823B97B1}"/>
              </a:ext>
            </a:extLst>
          </p:cNvPr>
          <p:cNvSpPr txBox="1">
            <a:spLocks/>
          </p:cNvSpPr>
          <p:nvPr/>
        </p:nvSpPr>
        <p:spPr>
          <a:xfrm>
            <a:off x="-1879600" y="232569"/>
            <a:ext cx="10515600" cy="539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cifar100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F08409-D4D5-0CA4-3DAC-6F0671E69845}"/>
              </a:ext>
            </a:extLst>
          </p:cNvPr>
          <p:cNvSpPr txBox="1">
            <a:spLocks/>
          </p:cNvSpPr>
          <p:nvPr/>
        </p:nvSpPr>
        <p:spPr>
          <a:xfrm>
            <a:off x="3543300" y="173511"/>
            <a:ext cx="10515600" cy="539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 err="1"/>
              <a:t>Imagenet</a:t>
            </a:r>
            <a:r>
              <a:rPr lang="en-IN" dirty="0"/>
              <a:t>-R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40B722B-DEF9-24BF-7C43-3FF0CC6FC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299721"/>
              </p:ext>
            </p:extLst>
          </p:nvPr>
        </p:nvGraphicFramePr>
        <p:xfrm>
          <a:off x="6261100" y="684316"/>
          <a:ext cx="5080000" cy="408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704354307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306038483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53151137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1784661116"/>
                    </a:ext>
                  </a:extLst>
                </a:gridCol>
              </a:tblGrid>
              <a:tr h="37161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Acc@1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Acc@5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785640"/>
                  </a:ext>
                </a:extLst>
              </a:tr>
              <a:tr h="371610">
                <a:tc>
                  <a:txBody>
                    <a:bodyPr/>
                    <a:lstStyle/>
                    <a:p>
                      <a:r>
                        <a:rPr lang="en-IN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55.538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74.615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224738"/>
                  </a:ext>
                </a:extLst>
              </a:tr>
              <a:tr h="371610">
                <a:tc>
                  <a:txBody>
                    <a:bodyPr/>
                    <a:lstStyle/>
                    <a:p>
                      <a:r>
                        <a:rPr lang="en-IN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62.267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77.333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518100"/>
                  </a:ext>
                </a:extLst>
              </a:tr>
              <a:tr h="371610">
                <a:tc>
                  <a:txBody>
                    <a:bodyPr/>
                    <a:lstStyle/>
                    <a:p>
                      <a:r>
                        <a:rPr lang="en-IN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52.693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80.796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2.078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682969"/>
                  </a:ext>
                </a:extLst>
              </a:tr>
              <a:tr h="371610">
                <a:tc>
                  <a:txBody>
                    <a:bodyPr/>
                    <a:lstStyle/>
                    <a:p>
                      <a:r>
                        <a:rPr lang="en-IN" dirty="0"/>
                        <a:t>Task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49.826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74.653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2.272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576035"/>
                  </a:ext>
                </a:extLst>
              </a:tr>
              <a:tr h="371610">
                <a:tc>
                  <a:txBody>
                    <a:bodyPr/>
                    <a:lstStyle/>
                    <a:p>
                      <a:r>
                        <a:rPr lang="en-IN" dirty="0"/>
                        <a:t>Task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57.263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76.257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2.146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955715"/>
                  </a:ext>
                </a:extLst>
              </a:tr>
              <a:tr h="371610">
                <a:tc>
                  <a:txBody>
                    <a:bodyPr/>
                    <a:lstStyle/>
                    <a:p>
                      <a:r>
                        <a:rPr lang="en-IN" dirty="0"/>
                        <a:t>Task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57.168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79.032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67924"/>
                  </a:ext>
                </a:extLst>
              </a:tr>
              <a:tr h="371610">
                <a:tc>
                  <a:txBody>
                    <a:bodyPr/>
                    <a:lstStyle/>
                    <a:p>
                      <a:r>
                        <a:rPr lang="en-IN" dirty="0"/>
                        <a:t>Task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54.578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75.045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2.315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849018"/>
                  </a:ext>
                </a:extLst>
              </a:tr>
              <a:tr h="371610">
                <a:tc>
                  <a:txBody>
                    <a:bodyPr/>
                    <a:lstStyle/>
                    <a:p>
                      <a:r>
                        <a:rPr lang="en-IN" dirty="0"/>
                        <a:t>Task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59.326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74.831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2.206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040043"/>
                  </a:ext>
                </a:extLst>
              </a:tr>
              <a:tr h="371610">
                <a:tc>
                  <a:txBody>
                    <a:bodyPr/>
                    <a:lstStyle/>
                    <a:p>
                      <a:r>
                        <a:rPr lang="en-IN" dirty="0"/>
                        <a:t>Task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75.120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86.762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1.501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81864"/>
                  </a:ext>
                </a:extLst>
              </a:tr>
              <a:tr h="371610">
                <a:tc>
                  <a:txBody>
                    <a:bodyPr/>
                    <a:lstStyle/>
                    <a:p>
                      <a:r>
                        <a:rPr lang="en-IN" dirty="0"/>
                        <a:t>Task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64.986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80.115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1.944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222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7525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530</Words>
  <Application>Microsoft Office PowerPoint</Application>
  <PresentationFormat>Widescreen</PresentationFormat>
  <Paragraphs>195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Baguet Script</vt:lpstr>
      <vt:lpstr>Calibri</vt:lpstr>
      <vt:lpstr>Calibri Light</vt:lpstr>
      <vt:lpstr>Office Theme</vt:lpstr>
      <vt:lpstr>Learn to prompt for continual learning</vt:lpstr>
      <vt:lpstr>Motivation</vt:lpstr>
      <vt:lpstr>Catastrophic forgetting</vt:lpstr>
      <vt:lpstr>Credit: From Visual Prompt Learning to Zero-Shot Transfer: Mapping Is All You Need</vt:lpstr>
      <vt:lpstr>Prompt in ViT</vt:lpstr>
      <vt:lpstr>Learn to prompt</vt:lpstr>
      <vt:lpstr>Prompt tuning and loss function</vt:lpstr>
      <vt:lpstr>Illustration of L2p at test time</vt:lpstr>
      <vt:lpstr>Output</vt:lpstr>
      <vt:lpstr>Limitations:</vt:lpstr>
      <vt:lpstr>Credit: Continual Lifelong Learning with Neural Networks </vt:lpstr>
      <vt:lpstr>Dual Prompt</vt:lpstr>
      <vt:lpstr>Output &amp; Comparision</vt:lpstr>
      <vt:lpstr>Novel Idea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Avnish Kumar</dc:creator>
  <cp:lastModifiedBy>Avnish Kumar</cp:lastModifiedBy>
  <cp:revision>31</cp:revision>
  <dcterms:created xsi:type="dcterms:W3CDTF">2023-04-27T16:15:04Z</dcterms:created>
  <dcterms:modified xsi:type="dcterms:W3CDTF">2023-04-27T21:53:56Z</dcterms:modified>
</cp:coreProperties>
</file>